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9" d="100"/>
          <a:sy n="59" d="100"/>
        </p:scale>
        <p:origin x="-90" y="-23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63DC2E2-A117-4589-B220-182FC080AC55}" type="datetimeFigureOut">
              <a:rPr lang="en-US" smtClean="0"/>
              <a:t>8/9/2019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58C6241-78C9-425F-BB11-95774979F9F9}" type="slidenum">
              <a:rPr lang="en-US" smtClean="0"/>
              <a:t>‹#›</a:t>
            </a:fld>
            <a:endParaRPr lang="en-US"/>
          </a:p>
        </p:txBody>
      </p:sp>
    </p:spTree>
    <p:extLst>
      <p:ext uri="{BB962C8B-B14F-4D97-AF65-F5344CB8AC3E}">
        <p14:creationId xmlns:p14="http://schemas.microsoft.com/office/powerpoint/2010/main" val="5643966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correctional and the judicial system have no moral obligation to kill other people as a form of punishment.  Capital punishments are retributive</a:t>
            </a:r>
            <a:r>
              <a:rPr lang="en-US" sz="1200" kern="1200" baseline="0" dirty="0" smtClean="0">
                <a:solidFill>
                  <a:schemeClr val="tx1"/>
                </a:solidFill>
                <a:effectLst/>
                <a:latin typeface="+mn-lt"/>
                <a:ea typeface="+mn-ea"/>
                <a:cs typeface="+mn-cs"/>
              </a:rPr>
              <a:t> since they</a:t>
            </a:r>
            <a:r>
              <a:rPr lang="en-US" sz="1200" kern="1200" dirty="0" smtClean="0">
                <a:solidFill>
                  <a:schemeClr val="tx1"/>
                </a:solidFill>
                <a:effectLst/>
                <a:latin typeface="+mn-lt"/>
                <a:ea typeface="+mn-ea"/>
                <a:cs typeface="+mn-cs"/>
              </a:rPr>
              <a:t> try to balance between good and evil which</a:t>
            </a:r>
            <a:r>
              <a:rPr lang="en-US" sz="1200" kern="1200" baseline="0" dirty="0" smtClean="0">
                <a:solidFill>
                  <a:schemeClr val="tx1"/>
                </a:solidFill>
                <a:effectLst/>
                <a:latin typeface="+mn-lt"/>
                <a:ea typeface="+mn-ea"/>
                <a:cs typeface="+mn-cs"/>
              </a:rPr>
              <a:t> is the moral responsibility of humans. </a:t>
            </a:r>
            <a:r>
              <a:rPr lang="en-US" sz="1200" kern="1200" dirty="0" smtClean="0">
                <a:solidFill>
                  <a:schemeClr val="tx1"/>
                </a:solidFill>
                <a:effectLst/>
                <a:latin typeface="+mn-lt"/>
                <a:ea typeface="+mn-ea"/>
                <a:cs typeface="+mn-cs"/>
              </a:rPr>
              <a:t>It is saddening that utilitarian theory justifies capital punishment since it brings happiness to maximum number of people. However, consequentialist approach loos at the consequences of sentencing people to death; for example, it causes psychological distress to the families of the victims (Internet Encyclopedia of Philosophy, n. d).</a:t>
            </a:r>
          </a:p>
          <a:p>
            <a:endParaRPr lang="en-US" dirty="0"/>
          </a:p>
        </p:txBody>
      </p:sp>
      <p:sp>
        <p:nvSpPr>
          <p:cNvPr id="4" name="Slide Number Placeholder 3"/>
          <p:cNvSpPr>
            <a:spLocks noGrp="1"/>
          </p:cNvSpPr>
          <p:nvPr>
            <p:ph type="sldNum" sz="quarter" idx="10"/>
          </p:nvPr>
        </p:nvSpPr>
        <p:spPr/>
        <p:txBody>
          <a:bodyPr/>
          <a:lstStyle/>
          <a:p>
            <a:fld id="{058C6241-78C9-425F-BB11-95774979F9F9}" type="slidenum">
              <a:rPr lang="en-US" smtClean="0"/>
              <a:t>2</a:t>
            </a:fld>
            <a:endParaRPr lang="en-US"/>
          </a:p>
        </p:txBody>
      </p:sp>
    </p:spTree>
    <p:extLst>
      <p:ext uri="{BB962C8B-B14F-4D97-AF65-F5344CB8AC3E}">
        <p14:creationId xmlns:p14="http://schemas.microsoft.com/office/powerpoint/2010/main" val="36030737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Death penalties show no value to human life. In this regard, killing a person does based on bad conduct does not equate the value of his/ her life. Besides, everyone has the right to live and sentencing offenders to death is a violation of their fundamental right. Unfortunately, punishment can be administered to potentially-innocent people. The judicial system</a:t>
            </a:r>
            <a:r>
              <a:rPr lang="en-US" sz="1200" kern="1200" baseline="0" dirty="0" smtClean="0">
                <a:solidFill>
                  <a:schemeClr val="tx1"/>
                </a:solidFill>
                <a:effectLst/>
                <a:latin typeface="+mn-lt"/>
                <a:ea typeface="+mn-ea"/>
                <a:cs typeface="+mn-cs"/>
              </a:rPr>
              <a:t> is not perfect and is prone to make mistakes of executing innocent people (BBC, n. d). </a:t>
            </a:r>
            <a:endParaRPr lang="en-US" dirty="0"/>
          </a:p>
        </p:txBody>
      </p:sp>
      <p:sp>
        <p:nvSpPr>
          <p:cNvPr id="4" name="Slide Number Placeholder 3"/>
          <p:cNvSpPr>
            <a:spLocks noGrp="1"/>
          </p:cNvSpPr>
          <p:nvPr>
            <p:ph type="sldNum" sz="quarter" idx="10"/>
          </p:nvPr>
        </p:nvSpPr>
        <p:spPr/>
        <p:txBody>
          <a:bodyPr/>
          <a:lstStyle/>
          <a:p>
            <a:fld id="{058C6241-78C9-425F-BB11-95774979F9F9}" type="slidenum">
              <a:rPr lang="en-US" smtClean="0"/>
              <a:t>3</a:t>
            </a:fld>
            <a:endParaRPr lang="en-US"/>
          </a:p>
        </p:txBody>
      </p:sp>
    </p:spTree>
    <p:extLst>
      <p:ext uri="{BB962C8B-B14F-4D97-AF65-F5344CB8AC3E}">
        <p14:creationId xmlns:p14="http://schemas.microsoft.com/office/powerpoint/2010/main" val="1711239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Capital</a:t>
            </a:r>
            <a:r>
              <a:rPr lang="en-US" baseline="0" dirty="0" smtClean="0"/>
              <a:t> punishments should be redefined and more humane penalties administered to the offenders. For instance, they can be sentenced to life imprisonment without parole. The United States (US) has a religious-oriented moral fabric that should be put into account when administering capital punishments. Also, the US is a democratic country. Therefore, the government should apply constitutional principles such as right to life when it comes to death penalties. </a:t>
            </a:r>
            <a:endParaRPr lang="en-US" dirty="0"/>
          </a:p>
        </p:txBody>
      </p:sp>
      <p:sp>
        <p:nvSpPr>
          <p:cNvPr id="4" name="Slide Number Placeholder 3"/>
          <p:cNvSpPr>
            <a:spLocks noGrp="1"/>
          </p:cNvSpPr>
          <p:nvPr>
            <p:ph type="sldNum" sz="quarter" idx="10"/>
          </p:nvPr>
        </p:nvSpPr>
        <p:spPr/>
        <p:txBody>
          <a:bodyPr/>
          <a:lstStyle/>
          <a:p>
            <a:fld id="{058C6241-78C9-425F-BB11-95774979F9F9}" type="slidenum">
              <a:rPr lang="en-US" smtClean="0"/>
              <a:t>4</a:t>
            </a:fld>
            <a:endParaRPr lang="en-US"/>
          </a:p>
        </p:txBody>
      </p:sp>
    </p:spTree>
    <p:extLst>
      <p:ext uri="{BB962C8B-B14F-4D97-AF65-F5344CB8AC3E}">
        <p14:creationId xmlns:p14="http://schemas.microsoft.com/office/powerpoint/2010/main" val="40223653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Lawyers, religious</a:t>
            </a:r>
            <a:r>
              <a:rPr lang="en-US" baseline="0" dirty="0" smtClean="0"/>
              <a:t> groups, and politicians are the key stakeholders in the fight to abolish capital punishments. Lawyers can apply the rule of law to the issues and identify the loopholes in capital punishments. Religious affiliated groups can champion for the abolition of death penalties by applying religious principles that advocates for the preservation of human life. Politicians are likely to push their political agendas by tabling bills that make capital punishments unlawful.</a:t>
            </a:r>
            <a:endParaRPr lang="en-US" dirty="0"/>
          </a:p>
        </p:txBody>
      </p:sp>
      <p:sp>
        <p:nvSpPr>
          <p:cNvPr id="4" name="Slide Number Placeholder 3"/>
          <p:cNvSpPr>
            <a:spLocks noGrp="1"/>
          </p:cNvSpPr>
          <p:nvPr>
            <p:ph type="sldNum" sz="quarter" idx="10"/>
          </p:nvPr>
        </p:nvSpPr>
        <p:spPr/>
        <p:txBody>
          <a:bodyPr/>
          <a:lstStyle/>
          <a:p>
            <a:fld id="{058C6241-78C9-425F-BB11-95774979F9F9}" type="slidenum">
              <a:rPr lang="en-US" smtClean="0"/>
              <a:t>5</a:t>
            </a:fld>
            <a:endParaRPr lang="en-US"/>
          </a:p>
        </p:txBody>
      </p:sp>
    </p:spTree>
    <p:extLst>
      <p:ext uri="{BB962C8B-B14F-4D97-AF65-F5344CB8AC3E}">
        <p14:creationId xmlns:p14="http://schemas.microsoft.com/office/powerpoint/2010/main" val="26681288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Federal death penalties</a:t>
            </a:r>
            <a:r>
              <a:rPr lang="en-US" baseline="0" dirty="0" smtClean="0"/>
              <a:t> is applicable to 50 states in the US causing a division of policies (Death Penalty Information Center, n. d). Also, the American Civil Liberties union advocates for the abolition of death penalties since it is abhorrent and does not reduce criminal rates. Also, Democrats have been against death penalties and are pushing reforms on the law. </a:t>
            </a:r>
            <a:endParaRPr lang="en-US" dirty="0"/>
          </a:p>
        </p:txBody>
      </p:sp>
      <p:sp>
        <p:nvSpPr>
          <p:cNvPr id="4" name="Slide Number Placeholder 3"/>
          <p:cNvSpPr>
            <a:spLocks noGrp="1"/>
          </p:cNvSpPr>
          <p:nvPr>
            <p:ph type="sldNum" sz="quarter" idx="10"/>
          </p:nvPr>
        </p:nvSpPr>
        <p:spPr/>
        <p:txBody>
          <a:bodyPr/>
          <a:lstStyle/>
          <a:p>
            <a:fld id="{058C6241-78C9-425F-BB11-95774979F9F9}" type="slidenum">
              <a:rPr lang="en-US" smtClean="0"/>
              <a:t>6</a:t>
            </a:fld>
            <a:endParaRPr lang="en-US"/>
          </a:p>
        </p:txBody>
      </p:sp>
    </p:spTree>
    <p:extLst>
      <p:ext uri="{BB962C8B-B14F-4D97-AF65-F5344CB8AC3E}">
        <p14:creationId xmlns:p14="http://schemas.microsoft.com/office/powerpoint/2010/main" val="28347974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01962433-0270-4BF0-9C2B-C61E94F1EEBA}" type="datetimeFigureOut">
              <a:rPr lang="en-US" smtClean="0"/>
              <a:t>8/9/2019</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B5E8A4E7-17ED-4086-9932-CBBECFFBC19A}"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1962433-0270-4BF0-9C2B-C61E94F1EEBA}" type="datetimeFigureOut">
              <a:rPr lang="en-US" smtClean="0"/>
              <a:t>8/9/2019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E8A4E7-17ED-4086-9932-CBBECFFBC19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962433-0270-4BF0-9C2B-C61E94F1EEBA}" type="datetimeFigureOut">
              <a:rPr lang="en-US" smtClean="0"/>
              <a:t>8/9/2019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E8A4E7-17ED-4086-9932-CBBECFFBC19A}"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01962433-0270-4BF0-9C2B-C61E94F1EEBA}" type="datetimeFigureOut">
              <a:rPr lang="en-US" smtClean="0"/>
              <a:t>8/9/2019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E8A4E7-17ED-4086-9932-CBBECFFBC19A}"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1962433-0270-4BF0-9C2B-C61E94F1EEBA}" type="datetimeFigureOut">
              <a:rPr lang="en-US" smtClean="0"/>
              <a:t>8/9/2019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5E8A4E7-17ED-4086-9932-CBBECFFBC19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962433-0270-4BF0-9C2B-C61E94F1EEBA}" type="datetimeFigureOut">
              <a:rPr lang="en-US" smtClean="0"/>
              <a:t>8/9/2019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5E8A4E7-17ED-4086-9932-CBBECFFBC19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962433-0270-4BF0-9C2B-C61E94F1EEBA}" type="datetimeFigureOut">
              <a:rPr lang="en-US" smtClean="0"/>
              <a:t>8/9/2019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5E8A4E7-17ED-4086-9932-CBBECFFBC19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01962433-0270-4BF0-9C2B-C61E94F1EEBA}" type="datetimeFigureOut">
              <a:rPr lang="en-US" smtClean="0"/>
              <a:t>8/9/2019</a:t>
            </a:fld>
            <a:endParaRPr lang="en-US"/>
          </a:p>
        </p:txBody>
      </p:sp>
      <p:sp>
        <p:nvSpPr>
          <p:cNvPr id="7" name="Slide Number Placeholder 6"/>
          <p:cNvSpPr>
            <a:spLocks noGrp="1"/>
          </p:cNvSpPr>
          <p:nvPr>
            <p:ph type="sldNum" sz="quarter" idx="12"/>
          </p:nvPr>
        </p:nvSpPr>
        <p:spPr/>
        <p:txBody>
          <a:bodyPr/>
          <a:lstStyle/>
          <a:p>
            <a:fld id="{B5E8A4E7-17ED-4086-9932-CBBECFFBC19A}"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962433-0270-4BF0-9C2B-C61E94F1EEBA}" type="datetimeFigureOut">
              <a:rPr lang="en-US" smtClean="0"/>
              <a:t>8/9/2019</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B5E8A4E7-17ED-4086-9932-CBBECFFBC19A}"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962433-0270-4BF0-9C2B-C61E94F1EEBA}" type="datetimeFigureOut">
              <a:rPr lang="en-US" smtClean="0"/>
              <a:t>8/9/2019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E8A4E7-17ED-4086-9932-CBBECFFBC19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962433-0270-4BF0-9C2B-C61E94F1EEBA}" type="datetimeFigureOut">
              <a:rPr lang="en-US" smtClean="0"/>
              <a:t>8/9/2019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E8A4E7-17ED-4086-9932-CBBECFFBC19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01962433-0270-4BF0-9C2B-C61E94F1EEBA}" type="datetimeFigureOut">
              <a:rPr lang="en-US" smtClean="0"/>
              <a:t>8/9/2019</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B5E8A4E7-17ED-4086-9932-CBBECFFBC19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deathpenaltyinfo.org/state-and-federal-info/federal-death-penalty" TargetMode="External"/><Relationship Id="rId2" Type="http://schemas.openxmlformats.org/officeDocument/2006/relationships/hyperlink" Target="http://www.bbc.co.uk/ethics/capitalpunishment/" TargetMode="External"/><Relationship Id="rId1" Type="http://schemas.openxmlformats.org/officeDocument/2006/relationships/slideLayout" Target="../slideLayouts/slideLayout2.xml"/><Relationship Id="rId4" Type="http://schemas.openxmlformats.org/officeDocument/2006/relationships/hyperlink" Target="https://www.iep.utm.edu/cap-pun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Capital Punishment</a:t>
            </a:r>
            <a:endParaRPr lang="en-US" dirty="0"/>
          </a:p>
        </p:txBody>
      </p:sp>
      <p:sp>
        <p:nvSpPr>
          <p:cNvPr id="3" name="Subtitle 2"/>
          <p:cNvSpPr>
            <a:spLocks noGrp="1"/>
          </p:cNvSpPr>
          <p:nvPr>
            <p:ph type="subTitle" idx="1"/>
          </p:nvPr>
        </p:nvSpPr>
        <p:spPr/>
        <p:txBody>
          <a:bodyPr/>
          <a:lstStyle/>
          <a:p>
            <a:r>
              <a:rPr lang="en-US" dirty="0" smtClean="0"/>
              <a:t>Opposing Argument</a:t>
            </a:r>
            <a:endParaRPr lang="en-US" dirty="0"/>
          </a:p>
        </p:txBody>
      </p:sp>
    </p:spTree>
    <p:extLst>
      <p:ext uri="{BB962C8B-B14F-4D97-AF65-F5344CB8AC3E}">
        <p14:creationId xmlns:p14="http://schemas.microsoft.com/office/powerpoint/2010/main" val="2094745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Ethical Dilemma and Ethical Principles/ Theories Involved</a:t>
            </a:r>
            <a:endParaRPr lang="en-US" dirty="0"/>
          </a:p>
        </p:txBody>
      </p:sp>
      <p:sp>
        <p:nvSpPr>
          <p:cNvPr id="3" name="Content Placeholder 2"/>
          <p:cNvSpPr>
            <a:spLocks noGrp="1"/>
          </p:cNvSpPr>
          <p:nvPr>
            <p:ph idx="1"/>
          </p:nvPr>
        </p:nvSpPr>
        <p:spPr/>
        <p:txBody>
          <a:bodyPr/>
          <a:lstStyle/>
          <a:p>
            <a:r>
              <a:rPr lang="en-US" dirty="0" smtClean="0"/>
              <a:t>Individuals have no moral obligation to decide the fate of other people’s lives.</a:t>
            </a:r>
          </a:p>
          <a:p>
            <a:r>
              <a:rPr lang="en-US" dirty="0" smtClean="0"/>
              <a:t>Retribution.</a:t>
            </a:r>
          </a:p>
          <a:p>
            <a:r>
              <a:rPr lang="en-US" dirty="0" smtClean="0"/>
              <a:t>Utilitarian and consequentialist approaches.</a:t>
            </a: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14800" y="4114800"/>
            <a:ext cx="3429000"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54447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Rationale</a:t>
            </a:r>
            <a:endParaRPr lang="en-US" dirty="0"/>
          </a:p>
        </p:txBody>
      </p:sp>
      <p:sp>
        <p:nvSpPr>
          <p:cNvPr id="3" name="Content Placeholder 2"/>
          <p:cNvSpPr>
            <a:spLocks noGrp="1"/>
          </p:cNvSpPr>
          <p:nvPr>
            <p:ph idx="1"/>
          </p:nvPr>
        </p:nvSpPr>
        <p:spPr/>
        <p:txBody>
          <a:bodyPr/>
          <a:lstStyle/>
          <a:p>
            <a:r>
              <a:rPr lang="en-US" dirty="0" smtClean="0"/>
              <a:t>Devaluation of human </a:t>
            </a:r>
            <a:r>
              <a:rPr lang="en-US" dirty="0"/>
              <a:t>l</a:t>
            </a:r>
            <a:r>
              <a:rPr lang="en-US" dirty="0" smtClean="0"/>
              <a:t>ife.</a:t>
            </a:r>
          </a:p>
          <a:p>
            <a:r>
              <a:rPr lang="en-US" dirty="0" smtClean="0"/>
              <a:t>Violation of the right to live. </a:t>
            </a:r>
          </a:p>
          <a:p>
            <a:r>
              <a:rPr lang="en-US" dirty="0" smtClean="0"/>
              <a:t>Execution of innocent people.</a:t>
            </a:r>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3962400"/>
            <a:ext cx="428625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59043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Proposed Resolution</a:t>
            </a:r>
            <a:endParaRPr lang="en-US" dirty="0"/>
          </a:p>
        </p:txBody>
      </p:sp>
      <p:sp>
        <p:nvSpPr>
          <p:cNvPr id="3" name="Content Placeholder 2"/>
          <p:cNvSpPr>
            <a:spLocks noGrp="1"/>
          </p:cNvSpPr>
          <p:nvPr>
            <p:ph idx="1"/>
          </p:nvPr>
        </p:nvSpPr>
        <p:spPr/>
        <p:txBody>
          <a:bodyPr/>
          <a:lstStyle/>
          <a:p>
            <a:r>
              <a:rPr lang="en-US" dirty="0" smtClean="0"/>
              <a:t>Redefinition of capital punishment</a:t>
            </a:r>
          </a:p>
          <a:p>
            <a:r>
              <a:rPr lang="en-US" dirty="0" smtClean="0"/>
              <a:t>Adopting a more religious towards the issue. </a:t>
            </a:r>
          </a:p>
          <a:p>
            <a:r>
              <a:rPr lang="en-US" dirty="0" smtClean="0"/>
              <a:t>Constitutional-oriented approach.</a:t>
            </a:r>
            <a:endParaRPr 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4038600"/>
            <a:ext cx="2914650"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21610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Key Stakeholders and Supporting Factors</a:t>
            </a:r>
            <a:endParaRPr lang="en-US" dirty="0"/>
          </a:p>
        </p:txBody>
      </p:sp>
      <p:sp>
        <p:nvSpPr>
          <p:cNvPr id="3" name="Content Placeholder 2"/>
          <p:cNvSpPr>
            <a:spLocks noGrp="1"/>
          </p:cNvSpPr>
          <p:nvPr>
            <p:ph idx="1"/>
          </p:nvPr>
        </p:nvSpPr>
        <p:spPr/>
        <p:txBody>
          <a:bodyPr/>
          <a:lstStyle/>
          <a:p>
            <a:r>
              <a:rPr lang="en-US" dirty="0" smtClean="0"/>
              <a:t>Lawyers, religious groups, and politicians.</a:t>
            </a:r>
          </a:p>
          <a:p>
            <a:r>
              <a:rPr lang="en-US" dirty="0" smtClean="0"/>
              <a:t>Application of the rule of law.  </a:t>
            </a:r>
          </a:p>
          <a:p>
            <a:r>
              <a:rPr lang="en-US" dirty="0" smtClean="0"/>
              <a:t>Morally-unacceptable. </a:t>
            </a:r>
          </a:p>
          <a:p>
            <a:r>
              <a:rPr lang="en-US" dirty="0" smtClean="0"/>
              <a:t>Political agendas. </a:t>
            </a:r>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3200400"/>
            <a:ext cx="2733675"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35986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Policy Drivers</a:t>
            </a:r>
            <a:endParaRPr lang="en-US" dirty="0"/>
          </a:p>
        </p:txBody>
      </p:sp>
      <p:sp>
        <p:nvSpPr>
          <p:cNvPr id="3" name="Content Placeholder 2"/>
          <p:cNvSpPr>
            <a:spLocks noGrp="1"/>
          </p:cNvSpPr>
          <p:nvPr>
            <p:ph idx="1"/>
          </p:nvPr>
        </p:nvSpPr>
        <p:spPr/>
        <p:txBody>
          <a:bodyPr/>
          <a:lstStyle/>
          <a:p>
            <a:r>
              <a:rPr lang="en-US" dirty="0" smtClean="0"/>
              <a:t>Federal death penalties.</a:t>
            </a:r>
          </a:p>
          <a:p>
            <a:r>
              <a:rPr lang="en-US" dirty="0" smtClean="0"/>
              <a:t>American Civil Liberties Union believe capital punishments are unacceptable.</a:t>
            </a:r>
          </a:p>
          <a:p>
            <a:r>
              <a:rPr lang="en-US" dirty="0" smtClean="0"/>
              <a:t>Democrats oppose death penalties.   </a:t>
            </a:r>
            <a:endParaRPr lang="en-US"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3962400"/>
            <a:ext cx="4495800"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050129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BBC. (n. d). Capital punishment. Retrieved from</a:t>
            </a:r>
          </a:p>
          <a:p>
            <a:pPr marL="0" indent="0">
              <a:buNone/>
            </a:pPr>
            <a:r>
              <a:rPr lang="en-US" dirty="0" smtClean="0">
                <a:hlinkClick r:id="rId2"/>
              </a:rPr>
              <a:t>	http://www.bbc.co.uk/ethics/capitalpuni	</a:t>
            </a:r>
            <a:r>
              <a:rPr lang="en-US" dirty="0" err="1" smtClean="0">
                <a:hlinkClick r:id="rId2"/>
              </a:rPr>
              <a:t>shment</a:t>
            </a:r>
            <a:r>
              <a:rPr lang="en-US" dirty="0" smtClean="0">
                <a:hlinkClick r:id="rId2"/>
              </a:rPr>
              <a:t>/</a:t>
            </a:r>
            <a:endParaRPr lang="en-US" dirty="0" smtClean="0"/>
          </a:p>
          <a:p>
            <a:pPr marL="0" indent="0">
              <a:buNone/>
            </a:pPr>
            <a:r>
              <a:rPr lang="en-US" dirty="0" smtClean="0"/>
              <a:t>Death Penalty Information Center. (n. d). 	Federal death penalty. Retrieved from</a:t>
            </a:r>
          </a:p>
          <a:p>
            <a:pPr marL="0" indent="0">
              <a:buNone/>
            </a:pPr>
            <a:r>
              <a:rPr lang="en-US" dirty="0" smtClean="0">
                <a:hlinkClick r:id="rId3"/>
              </a:rPr>
              <a:t>	https://deathpenaltyinfo.org/state-and-	federal-info/federal-death-penalty</a:t>
            </a:r>
            <a:endParaRPr lang="en-US" dirty="0" smtClean="0"/>
          </a:p>
          <a:p>
            <a:pPr marL="0" indent="0">
              <a:buNone/>
            </a:pPr>
            <a:r>
              <a:rPr lang="en-US" dirty="0" smtClean="0"/>
              <a:t>Internet Encyclopedia of Philosophy. (n. d). 	Capital punishment. Retrieved from</a:t>
            </a:r>
          </a:p>
          <a:p>
            <a:pPr marL="0" indent="0">
              <a:buNone/>
            </a:pPr>
            <a:r>
              <a:rPr lang="en-US" dirty="0" smtClean="0">
                <a:hlinkClick r:id="rId4"/>
              </a:rPr>
              <a:t>	https://www.iep.utm.edu/cap-puni/</a:t>
            </a:r>
            <a:endParaRPr lang="en-US" dirty="0"/>
          </a:p>
        </p:txBody>
      </p:sp>
    </p:spTree>
    <p:extLst>
      <p:ext uri="{BB962C8B-B14F-4D97-AF65-F5344CB8AC3E}">
        <p14:creationId xmlns:p14="http://schemas.microsoft.com/office/powerpoint/2010/main" val="250533489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92</TotalTime>
  <Words>538</Words>
  <Application>Microsoft Office PowerPoint</Application>
  <PresentationFormat>On-screen Show (4:3)</PresentationFormat>
  <Paragraphs>40</Paragraphs>
  <Slides>7</Slides>
  <Notes>5</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Austin</vt:lpstr>
      <vt:lpstr>Capital Punishment</vt:lpstr>
      <vt:lpstr>Ethical Dilemma and Ethical Principles/ Theories Involved</vt:lpstr>
      <vt:lpstr>Rationale</vt:lpstr>
      <vt:lpstr>Proposed Resolution</vt:lpstr>
      <vt:lpstr>Key Stakeholders and Supporting Factors</vt:lpstr>
      <vt:lpstr>Policy Drivers</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Capital Punishment</dc:title>
  <dc:creator>Windows User</dc:creator>
  <cp:lastModifiedBy>Windows User</cp:lastModifiedBy>
  <cp:revision>11</cp:revision>
  <dcterms:created xsi:type="dcterms:W3CDTF">2019-08-09T16:53:23Z</dcterms:created>
  <dcterms:modified xsi:type="dcterms:W3CDTF">2019-08-09T18:25:51Z</dcterms:modified>
</cp:coreProperties>
</file>